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44840" saveSubsetFonts="1">
  <p:sldMasterIdLst>
    <p:sldMasterId id="2147483648" r:id="rId1"/>
  </p:sldMasterIdLst>
  <p:notesMasterIdLst>
    <p:notesMasterId r:id="rId184"/>
  </p:notesMasterIdLst>
  <p:handoutMasterIdLst>
    <p:handoutMasterId r:id="rId185"/>
  </p:handoutMasterIdLst>
  <p:sldIdLst>
    <p:sldId id="256" r:id="rId2"/>
    <p:sldId id="325" r:id="rId3"/>
    <p:sldId id="1693" r:id="rId4"/>
    <p:sldId id="277" r:id="rId5"/>
    <p:sldId id="1694" r:id="rId6"/>
    <p:sldId id="1695" r:id="rId7"/>
    <p:sldId id="990" r:id="rId8"/>
    <p:sldId id="1626" r:id="rId9"/>
    <p:sldId id="1664" r:id="rId10"/>
    <p:sldId id="1640" r:id="rId11"/>
    <p:sldId id="1642" r:id="rId12"/>
    <p:sldId id="1643" r:id="rId13"/>
    <p:sldId id="1644" r:id="rId14"/>
    <p:sldId id="1645" r:id="rId15"/>
    <p:sldId id="1646" r:id="rId16"/>
    <p:sldId id="1641" r:id="rId17"/>
    <p:sldId id="1647" r:id="rId18"/>
    <p:sldId id="1648" r:id="rId19"/>
    <p:sldId id="1649" r:id="rId20"/>
    <p:sldId id="1650" r:id="rId21"/>
    <p:sldId id="1651" r:id="rId22"/>
    <p:sldId id="1652" r:id="rId23"/>
    <p:sldId id="1654" r:id="rId24"/>
    <p:sldId id="1655" r:id="rId25"/>
    <p:sldId id="1656" r:id="rId26"/>
    <p:sldId id="1657" r:id="rId27"/>
    <p:sldId id="1658" r:id="rId28"/>
    <p:sldId id="1653" r:id="rId29"/>
    <p:sldId id="1659" r:id="rId30"/>
    <p:sldId id="1660" r:id="rId31"/>
    <p:sldId id="1661" r:id="rId32"/>
    <p:sldId id="1662" r:id="rId33"/>
    <p:sldId id="1663" r:id="rId34"/>
    <p:sldId id="1046" r:id="rId35"/>
    <p:sldId id="1522" r:id="rId36"/>
    <p:sldId id="1020" r:id="rId37"/>
    <p:sldId id="1025" r:id="rId38"/>
    <p:sldId id="1520" r:id="rId39"/>
    <p:sldId id="1023" r:id="rId40"/>
    <p:sldId id="1026" r:id="rId41"/>
    <p:sldId id="1523" r:id="rId42"/>
    <p:sldId id="1521" r:id="rId43"/>
    <p:sldId id="1032" r:id="rId44"/>
    <p:sldId id="1541" r:id="rId45"/>
    <p:sldId id="1538" r:id="rId46"/>
    <p:sldId id="1031" r:id="rId47"/>
    <p:sldId id="1018" r:id="rId48"/>
    <p:sldId id="1526" r:id="rId49"/>
    <p:sldId id="1058" r:id="rId50"/>
    <p:sldId id="1531" r:id="rId51"/>
    <p:sldId id="1540" r:id="rId52"/>
    <p:sldId id="1537" r:id="rId53"/>
    <p:sldId id="1068" r:id="rId54"/>
    <p:sldId id="1044" r:id="rId55"/>
    <p:sldId id="1532" r:id="rId56"/>
    <p:sldId id="1078" r:id="rId57"/>
    <p:sldId id="1533" r:id="rId58"/>
    <p:sldId id="1539" r:id="rId59"/>
    <p:sldId id="1536" r:id="rId60"/>
    <p:sldId id="1085" r:id="rId61"/>
    <p:sldId id="1045" r:id="rId62"/>
    <p:sldId id="1534" r:id="rId63"/>
    <p:sldId id="1091" r:id="rId64"/>
    <p:sldId id="1092" r:id="rId65"/>
    <p:sldId id="1535" r:id="rId66"/>
    <p:sldId id="1095" r:id="rId67"/>
    <p:sldId id="1687" r:id="rId68"/>
    <p:sldId id="1688" r:id="rId69"/>
    <p:sldId id="1689" r:id="rId70"/>
    <p:sldId id="1690" r:id="rId71"/>
    <p:sldId id="1691" r:id="rId72"/>
    <p:sldId id="1692" r:id="rId73"/>
    <p:sldId id="1009" r:id="rId74"/>
    <p:sldId id="1696" r:id="rId75"/>
    <p:sldId id="1697" r:id="rId76"/>
    <p:sldId id="1582" r:id="rId77"/>
    <p:sldId id="1686" r:id="rId78"/>
    <p:sldId id="1583" r:id="rId79"/>
    <p:sldId id="1584" r:id="rId80"/>
    <p:sldId id="1585" r:id="rId81"/>
    <p:sldId id="1586" r:id="rId82"/>
    <p:sldId id="1587" r:id="rId83"/>
    <p:sldId id="1588" r:id="rId84"/>
    <p:sldId id="1596" r:id="rId85"/>
    <p:sldId id="1597" r:id="rId86"/>
    <p:sldId id="1598" r:id="rId87"/>
    <p:sldId id="1599" r:id="rId88"/>
    <p:sldId id="1600" r:id="rId89"/>
    <p:sldId id="1601" r:id="rId90"/>
    <p:sldId id="1602" r:id="rId91"/>
    <p:sldId id="1603" r:id="rId92"/>
    <p:sldId id="1604" r:id="rId93"/>
    <p:sldId id="1605" r:id="rId94"/>
    <p:sldId id="1606" r:id="rId95"/>
    <p:sldId id="1607" r:id="rId96"/>
    <p:sldId id="1608" r:id="rId97"/>
    <p:sldId id="1609" r:id="rId98"/>
    <p:sldId id="1589" r:id="rId99"/>
    <p:sldId id="1591" r:id="rId100"/>
    <p:sldId id="1592" r:id="rId101"/>
    <p:sldId id="1593" r:id="rId102"/>
    <p:sldId id="1594" r:id="rId103"/>
    <p:sldId id="1595" r:id="rId104"/>
    <p:sldId id="1617" r:id="rId105"/>
    <p:sldId id="1620" r:id="rId106"/>
    <p:sldId id="1621" r:id="rId107"/>
    <p:sldId id="1622" r:id="rId108"/>
    <p:sldId id="1623" r:id="rId109"/>
    <p:sldId id="1624" r:id="rId110"/>
    <p:sldId id="1625" r:id="rId111"/>
    <p:sldId id="1183" r:id="rId112"/>
    <p:sldId id="1573" r:id="rId113"/>
    <p:sldId id="1546" r:id="rId114"/>
    <p:sldId id="1547" r:id="rId115"/>
    <p:sldId id="1548" r:id="rId116"/>
    <p:sldId id="1549" r:id="rId117"/>
    <p:sldId id="1550" r:id="rId118"/>
    <p:sldId id="1164" r:id="rId119"/>
    <p:sldId id="1575" r:id="rId120"/>
    <p:sldId id="1580" r:id="rId121"/>
    <p:sldId id="1581" r:id="rId122"/>
    <p:sldId id="1577" r:id="rId123"/>
    <p:sldId id="1578" r:id="rId124"/>
    <p:sldId id="1579" r:id="rId125"/>
    <p:sldId id="1574" r:id="rId126"/>
    <p:sldId id="1543" r:id="rId127"/>
    <p:sldId id="1173" r:id="rId128"/>
    <p:sldId id="1174" r:id="rId129"/>
    <p:sldId id="1544" r:id="rId130"/>
    <p:sldId id="1545" r:id="rId131"/>
    <p:sldId id="1180" r:id="rId132"/>
    <p:sldId id="1551" r:id="rId133"/>
    <p:sldId id="1552" r:id="rId134"/>
    <p:sldId id="1553" r:id="rId135"/>
    <p:sldId id="1554" r:id="rId136"/>
    <p:sldId id="1555" r:id="rId137"/>
    <p:sldId id="1556" r:id="rId138"/>
    <p:sldId id="1610" r:id="rId139"/>
    <p:sldId id="1611" r:id="rId140"/>
    <p:sldId id="1612" r:id="rId141"/>
    <p:sldId id="1613" r:id="rId142"/>
    <p:sldId id="1614" r:id="rId143"/>
    <p:sldId id="1615" r:id="rId144"/>
    <p:sldId id="1616" r:id="rId145"/>
    <p:sldId id="1618" r:id="rId146"/>
    <p:sldId id="1666" r:id="rId147"/>
    <p:sldId id="1629" r:id="rId148"/>
    <p:sldId id="1630" r:id="rId149"/>
    <p:sldId id="1631" r:id="rId150"/>
    <p:sldId id="1632" r:id="rId151"/>
    <p:sldId id="1633" r:id="rId152"/>
    <p:sldId id="1619" r:id="rId153"/>
    <p:sldId id="1667" r:id="rId154"/>
    <p:sldId id="1635" r:id="rId155"/>
    <p:sldId id="1636" r:id="rId156"/>
    <p:sldId id="1637" r:id="rId157"/>
    <p:sldId id="1638" r:id="rId158"/>
    <p:sldId id="1639" r:id="rId159"/>
    <p:sldId id="1668" r:id="rId160"/>
    <p:sldId id="1670" r:id="rId161"/>
    <p:sldId id="1682" r:id="rId162"/>
    <p:sldId id="1683" r:id="rId163"/>
    <p:sldId id="1671" r:id="rId164"/>
    <p:sldId id="1672" r:id="rId165"/>
    <p:sldId id="1673" r:id="rId166"/>
    <p:sldId id="1674" r:id="rId167"/>
    <p:sldId id="1675" r:id="rId168"/>
    <p:sldId id="1669" r:id="rId169"/>
    <p:sldId id="1676" r:id="rId170"/>
    <p:sldId id="1685" r:id="rId171"/>
    <p:sldId id="1684" r:id="rId172"/>
    <p:sldId id="1677" r:id="rId173"/>
    <p:sldId id="1678" r:id="rId174"/>
    <p:sldId id="1679" r:id="rId175"/>
    <p:sldId id="1680" r:id="rId176"/>
    <p:sldId id="1681" r:id="rId177"/>
    <p:sldId id="1133" r:id="rId178"/>
    <p:sldId id="1040" r:id="rId179"/>
    <p:sldId id="1041" r:id="rId180"/>
    <p:sldId id="1042" r:id="rId181"/>
    <p:sldId id="1043" r:id="rId182"/>
    <p:sldId id="1698" r:id="rId183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86" d="100"/>
          <a:sy n="86" d="100"/>
        </p:scale>
        <p:origin x="30" y="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notesMaster" Target="notesMasters/notesMaster1.xml"/><Relationship Id="rId189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56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/index.html" TargetMode="Externa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residential/index.html" TargetMode="Externa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ixp/index.html" TargetMode="Externa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re/index.html" TargetMode="Externa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dc/index.html" TargetMode="Externa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metro/index.html" TargetMode="Externa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pbb/index.html" TargetMode="Externa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1/index.html" TargetMode="Externa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2/index.html" TargetMode="Externa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3/index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-ir/index.html" TargetMode="External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4/index.html" TargetMode="Externa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slide" Target="slide180.xml"/><Relationship Id="rId2" Type="http://schemas.openxmlformats.org/officeDocument/2006/relationships/slide" Target="slide178.xml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7.xml"/><Relationship Id="rId4" Type="http://schemas.openxmlformats.org/officeDocument/2006/relationships/slide" Target="slide7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/index.html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-ir" TargetMode="Externa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td-short/index.html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networks/rina/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long-ir/index.html" TargetMode="Externa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/guide.html" TargetMode="External"/><Relationship Id="rId3" Type="http://schemas.openxmlformats.org/officeDocument/2006/relationships/hyperlink" Target="https://vdmeer.github.io/skb/ipc/lcn/postscript.html" TargetMode="External"/><Relationship Id="rId7" Type="http://schemas.openxmlformats.org/officeDocument/2006/relationships/hyperlink" Target="https://github.com/vdmeer/ipc/tree/master/src/main/lcn/layouts" TargetMode="External"/><Relationship Id="rId2" Type="http://schemas.openxmlformats.org/officeDocument/2006/relationships/hyperlink" Target="https://github.com/vdmeer/ipc/releases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vdmeer.github.io/skb/ipc/lcn/layouts.html" TargetMode="External"/><Relationship Id="rId5" Type="http://schemas.openxmlformats.org/officeDocument/2006/relationships/hyperlink" Target="https://github.com/vdmeer/ipc/tree/master/src/main/lcn/postscript" TargetMode="External"/><Relationship Id="rId4" Type="http://schemas.openxmlformats.org/officeDocument/2006/relationships/hyperlink" Target="vdmeer.github.io/skb/ipc/lcn/attribution.html" TargetMode="External"/><Relationship Id="rId9" Type="http://schemas.openxmlformats.org/officeDocument/2006/relationships/hyperlink" Target="https://github.com/vdmeer/ipc/tree/master/src/main/lcn/guide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n-wifi/index.html" TargetMode="Externa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networks/cnop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networks/rina.html" TargetMode="External"/><Relationship Id="rId2" Type="http://schemas.openxmlformats.org/officeDocument/2006/relationships/hyperlink" Target="https://vdmeer.github.io/skb/ipc/index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vdmeer.github.io/skb/ipc/networks.html" TargetMode="External"/><Relationship Id="rId5" Type="http://schemas.openxmlformats.org/officeDocument/2006/relationships/hyperlink" Target="https://vdmeer.github.io/skb/ipc/networks/complexities.html" TargetMode="External"/><Relationship Id="rId4" Type="http://schemas.openxmlformats.org/officeDocument/2006/relationships/hyperlink" Target="https://vdmeer.github.io/skb/ipc/networks/schema-matrix.html" TargetMode="Externa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wilan/index.html" TargetMode="Externa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os/index.html" TargetMode="Externa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54.xml"/><Relationship Id="rId7" Type="http://schemas.openxmlformats.org/officeDocument/2006/relationships/slide" Target="slide10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slide" Target="slide34.xml"/><Relationship Id="rId5" Type="http://schemas.openxmlformats.org/officeDocument/2006/relationships/slide" Target="slide67.xml"/><Relationship Id="rId10" Type="http://schemas.openxmlformats.org/officeDocument/2006/relationships/slide" Target="slide28.xml"/><Relationship Id="rId4" Type="http://schemas.openxmlformats.org/officeDocument/2006/relationships/slide" Target="slide61.xml"/><Relationship Id="rId9" Type="http://schemas.openxmlformats.org/officeDocument/2006/relationships/slide" Target="slide2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slide" Target="slide159.xml"/><Relationship Id="rId13" Type="http://schemas.openxmlformats.org/officeDocument/2006/relationships/slide" Target="slide91.xml"/><Relationship Id="rId3" Type="http://schemas.openxmlformats.org/officeDocument/2006/relationships/slide" Target="slide125.xml"/><Relationship Id="rId7" Type="http://schemas.openxmlformats.org/officeDocument/2006/relationships/slide" Target="slide152.xml"/><Relationship Id="rId12" Type="http://schemas.openxmlformats.org/officeDocument/2006/relationships/slide" Target="slide84.xml"/><Relationship Id="rId2" Type="http://schemas.openxmlformats.org/officeDocument/2006/relationships/slide" Target="slide118.xml"/><Relationship Id="rId16" Type="http://schemas.openxmlformats.org/officeDocument/2006/relationships/slide" Target="slide1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5.xml"/><Relationship Id="rId11" Type="http://schemas.openxmlformats.org/officeDocument/2006/relationships/slide" Target="slide76.xml"/><Relationship Id="rId5" Type="http://schemas.openxmlformats.org/officeDocument/2006/relationships/slide" Target="slide138.xml"/><Relationship Id="rId15" Type="http://schemas.openxmlformats.org/officeDocument/2006/relationships/slide" Target="slide104.xml"/><Relationship Id="rId10" Type="http://schemas.openxmlformats.org/officeDocument/2006/relationships/slide" Target="slide74.xml"/><Relationship Id="rId4" Type="http://schemas.openxmlformats.org/officeDocument/2006/relationships/slide" Target="slide132.xml"/><Relationship Id="rId9" Type="http://schemas.openxmlformats.org/officeDocument/2006/relationships/slide" Target="slide168.xml"/><Relationship Id="rId14" Type="http://schemas.openxmlformats.org/officeDocument/2006/relationships/slide" Target="slide9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.html" TargetMode="Externa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pper/index.html" TargetMode="Externa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.html" TargetMode="Externa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1/index.html" TargetMode="Externa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2/index.html" TargetMode="Externa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lte/index.html" TargetMode="Externa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v0.8x, Xxx xx,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 dirty="0"/>
              <a:t>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cnop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cnop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cnop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cnop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cnop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cnop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cnop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cnop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cnop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cnop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cnop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cnop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cnop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cnop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cnop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cnop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cnop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cnop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cnop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cnop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cnop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cnop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cnop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common network schema fingerprints</a:t>
            </a:r>
          </a:p>
        </p:txBody>
      </p:sp>
      <p:grpSp>
        <p:nvGrpSpPr>
          <p:cNvPr id="56" name="cnop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cnop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cnop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cnop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cnop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cnop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cnop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cnop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cnop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cnop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cnop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cnop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cnop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cnop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cnop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cnop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cnop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cnop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cnop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cnop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7" name="cnop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cnop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cnop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cnop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cnop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cnop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cnop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cnop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cnop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cnop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cnop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cnop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cnop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cnop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cnop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cnop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cnop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cnop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cnop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common network schema fingerprints</a:t>
            </a:r>
          </a:p>
        </p:txBody>
      </p:sp>
      <p:grpSp>
        <p:nvGrpSpPr>
          <p:cNvPr id="91" name="cnop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cnop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cnop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cnop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cnop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cnop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cnop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cnop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cnop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cnop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cnop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cnop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cnop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cnop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cnop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cnop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cnop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cnop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cnop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cnop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cnop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cnop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cnop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common network schema fingerprints</a:t>
            </a:r>
          </a:p>
        </p:txBody>
      </p:sp>
      <p:grpSp>
        <p:nvGrpSpPr>
          <p:cNvPr id="15" name="cnop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cnop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cnop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cnop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cnop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cnop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cnop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cnop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cnop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cnop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cnop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cnop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cnop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cnop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cnop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cnop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cnop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cnop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cnop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common network schema fingerprints</a:t>
            </a:r>
          </a:p>
        </p:txBody>
      </p:sp>
      <p:grpSp>
        <p:nvGrpSpPr>
          <p:cNvPr id="58" name="cnop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cnop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cnop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cnop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cnop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cnop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cnop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cnop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cnop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cnop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cnop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cnop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cnop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cnop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cnop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cnop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cnop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cnop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cnop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cnop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cnop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cnop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cnop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cnop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cnop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cnop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cnop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cnop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cnop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cnop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cnop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cnop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cnop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cnop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common network schema fingerprints</a:t>
            </a:r>
          </a:p>
        </p:txBody>
      </p:sp>
      <p:grpSp>
        <p:nvGrpSpPr>
          <p:cNvPr id="173" name="cnop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cnop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cnop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cnop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cnop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cnop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cnop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cnop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cnop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cnop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cnop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cnop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cnop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cnop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cnop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cnop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cnop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cnop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cnop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common network schema fingerprints</a:t>
            </a:r>
          </a:p>
        </p:txBody>
      </p:sp>
      <p:grpSp>
        <p:nvGrpSpPr>
          <p:cNvPr id="97" name="cnop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cnop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cnop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cnop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cnop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cnop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cnop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cnop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cnop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cnop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cnop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cnop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cnop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cnop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cnop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cnop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cnop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cnop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cnop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cnop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common network schema fingerprints</a:t>
            </a:r>
          </a:p>
        </p:txBody>
      </p:sp>
      <p:grpSp>
        <p:nvGrpSpPr>
          <p:cNvPr id="165" name="cnop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cnop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cnop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cnop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cnop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cnop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cnop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cnop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cnop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cnop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cnop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cnop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cnop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cnop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cnop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cnop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cnop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cnop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cnop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cnop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cnop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common network schema fingerprints</a:t>
            </a:r>
          </a:p>
        </p:txBody>
      </p:sp>
      <p:grpSp>
        <p:nvGrpSpPr>
          <p:cNvPr id="193" name="cnop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cnop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cnop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cnop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cnop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cnop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cnop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cnop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cnop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cnop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cnop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cnop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cnop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cnop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cnop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nt-ms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400" i="1" dirty="0"/>
              <a:t>Now you have seen a lot of layouts and example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/>
              <a:t>s</a:t>
            </a:r>
            <a:br>
              <a:rPr lang="en-US" noProof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507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RINA Education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</a:p>
          <a:p>
            <a:pPr lvl="1"/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CNOP</a:t>
            </a:r>
            <a:endParaRPr lang="en-US" noProof="0" dirty="0"/>
          </a:p>
          <a:p>
            <a:pPr lvl="1"/>
            <a:r>
              <a:rPr lang="en-US" dirty="0"/>
              <a:t>Schemas modelling aspects of a converged network operator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Real-world networks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19" name="rina-2br-3d">
            <a:extLst>
              <a:ext uri="{FF2B5EF4-FFF2-40B4-BE49-F238E27FC236}">
                <a16:creationId xmlns:a16="http://schemas.microsoft.com/office/drawing/2014/main" id="{826F8EF0-F18C-4DD0-97D0-73A78555409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25" name="73-3d-cylinder-phy">
              <a:extLst>
                <a:ext uri="{FF2B5EF4-FFF2-40B4-BE49-F238E27FC236}">
                  <a16:creationId xmlns:a16="http://schemas.microsoft.com/office/drawing/2014/main" id="{2234F014-3A46-4EFF-8814-AF8946EF7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7" name="74-3d-cylinder-color">
              <a:extLst>
                <a:ext uri="{FF2B5EF4-FFF2-40B4-BE49-F238E27FC236}">
                  <a16:creationId xmlns:a16="http://schemas.microsoft.com/office/drawing/2014/main" id="{8B370C68-D085-4023-9A56-4E6D11CCE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8780-FC38-4B2F-A4E6-8C644B712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3 items of the LCN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E5385-4F34-462E-9426-7D9D2A61241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202312" y="1277840"/>
            <a:ext cx="3672000" cy="2151160"/>
          </a:xfrm>
        </p:spPr>
        <p:txBody>
          <a:bodyPr/>
          <a:lstStyle/>
          <a:p>
            <a:r>
              <a:rPr lang="en-US" dirty="0"/>
              <a:t>LCN Postscript</a:t>
            </a:r>
          </a:p>
          <a:p>
            <a:pPr lvl="2"/>
            <a:r>
              <a:rPr lang="en-US" dirty="0"/>
              <a:t>More information</a:t>
            </a:r>
          </a:p>
          <a:p>
            <a:pPr lvl="2"/>
            <a:r>
              <a:rPr lang="en-US" dirty="0"/>
              <a:t>Acronyms, references</a:t>
            </a:r>
          </a:p>
          <a:p>
            <a:pPr lvl="2"/>
            <a:r>
              <a:rPr lang="en-US" dirty="0"/>
              <a:t>Toolchain, production notes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AAF5-CE92-4390-8ABC-65BAAC152C0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151160"/>
          </a:xfrm>
        </p:spPr>
        <p:txBody>
          <a:bodyPr/>
          <a:lstStyle/>
          <a:p>
            <a:r>
              <a:rPr lang="en-US" dirty="0"/>
              <a:t>LCN Layouts</a:t>
            </a:r>
          </a:p>
          <a:p>
            <a:pPr lvl="2"/>
            <a:r>
              <a:rPr lang="en-US" dirty="0"/>
              <a:t>Schemas &amp; Networks</a:t>
            </a:r>
          </a:p>
          <a:p>
            <a:pPr lvl="2"/>
            <a:r>
              <a:rPr lang="en-US" dirty="0"/>
              <a:t>As visual examples</a:t>
            </a:r>
          </a:p>
          <a:p>
            <a:pPr lvl="2"/>
            <a:r>
              <a:rPr lang="en-US" dirty="0"/>
              <a:t>A growing slide deck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5B68A9-3652-4C4A-A054-BF17A02291E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151160"/>
          </a:xfrm>
        </p:spPr>
        <p:txBody>
          <a:bodyPr/>
          <a:lstStyle/>
          <a:p>
            <a:r>
              <a:rPr lang="en-US" dirty="0"/>
              <a:t>LCN Guide</a:t>
            </a:r>
          </a:p>
          <a:p>
            <a:pPr lvl="2"/>
            <a:r>
              <a:rPr lang="en-US" dirty="0"/>
              <a:t>Visual guide to IPC</a:t>
            </a:r>
          </a:p>
          <a:p>
            <a:pPr lvl="2"/>
            <a:r>
              <a:rPr lang="en-US" dirty="0"/>
              <a:t>Long slide deck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4E92CF-5C17-4778-8E94-4536B59B3E0B}"/>
              </a:ext>
            </a:extLst>
          </p:cNvPr>
          <p:cNvSpPr txBox="1">
            <a:spLocks/>
          </p:cNvSpPr>
          <p:nvPr/>
        </p:nvSpPr>
        <p:spPr>
          <a:xfrm>
            <a:off x="8202312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3"/>
              </a:rPr>
              <a:t>skb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ipc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lcn</a:t>
            </a:r>
            <a:r>
              <a:rPr lang="en-US" sz="2000" dirty="0">
                <a:hlinkClick r:id="rId3"/>
              </a:rPr>
              <a:t>/postscript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5"/>
              </a:rPr>
              <a:t>github</a:t>
            </a:r>
            <a:endParaRPr lang="en-US" sz="20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24B809B-191A-40A8-9896-A8C1F9F8F069}"/>
              </a:ext>
            </a:extLst>
          </p:cNvPr>
          <p:cNvSpPr txBox="1">
            <a:spLocks/>
          </p:cNvSpPr>
          <p:nvPr/>
        </p:nvSpPr>
        <p:spPr>
          <a:xfrm>
            <a:off x="4260000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6"/>
              </a:rPr>
              <a:t>skb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ipc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lcn</a:t>
            </a:r>
            <a:r>
              <a:rPr lang="en-US" sz="2000" dirty="0">
                <a:hlinkClick r:id="rId6"/>
              </a:rPr>
              <a:t>/layouts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7"/>
              </a:rPr>
              <a:t>github</a:t>
            </a:r>
            <a:endParaRPr lang="en-US" sz="20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1970F57-561C-4332-AD61-F3DCF8A4EC8F}"/>
              </a:ext>
            </a:extLst>
          </p:cNvPr>
          <p:cNvSpPr txBox="1">
            <a:spLocks/>
          </p:cNvSpPr>
          <p:nvPr/>
        </p:nvSpPr>
        <p:spPr>
          <a:xfrm>
            <a:off x="317688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8"/>
              </a:rPr>
              <a:t>skb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ipc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lcn</a:t>
            </a:r>
            <a:r>
              <a:rPr lang="en-US" sz="2000" dirty="0">
                <a:hlinkClick r:id="rId8"/>
              </a:rPr>
              <a:t>/guide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9"/>
              </a:rPr>
              <a:t>github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94274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57B1DE-BD59-48D3-BA08-D0FB3B8F2BB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IPC website</a:t>
            </a:r>
            <a:endParaRPr lang="en-US" dirty="0"/>
          </a:p>
          <a:p>
            <a:r>
              <a:rPr lang="en-US" dirty="0"/>
              <a:t>For LCN</a:t>
            </a:r>
          </a:p>
          <a:p>
            <a:pPr lvl="2"/>
            <a:r>
              <a:rPr lang="en-US" dirty="0">
                <a:hlinkClick r:id="rId3"/>
              </a:rPr>
              <a:t>Start page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Schema matrix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Complexity tables</a:t>
            </a:r>
            <a:endParaRPr lang="en-US" dirty="0"/>
          </a:p>
          <a:p>
            <a:pPr lvl="2"/>
            <a:r>
              <a:rPr lang="en-US" dirty="0">
                <a:hlinkClick r:id="rId6"/>
              </a:rPr>
              <a:t>Networks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RINA</a:t>
            </a:r>
            <a:r>
              <a:rPr lang="en-US" dirty="0"/>
              <a:t>, </a:t>
            </a:r>
            <a:r>
              <a:rPr lang="en-US" dirty="0">
                <a:hlinkClick r:id="rId8"/>
              </a:rPr>
              <a:t>CNOP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283DE-B6C2-40D0-A5F5-5D2195910C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IPC project</a:t>
            </a:r>
          </a:p>
          <a:p>
            <a:pPr lvl="2"/>
            <a:r>
              <a:rPr lang="en-US" dirty="0"/>
              <a:t>A Github repository</a:t>
            </a:r>
          </a:p>
          <a:p>
            <a:pPr lvl="2"/>
            <a:r>
              <a:rPr lang="en-US" dirty="0"/>
              <a:t>With artifacts for IPC</a:t>
            </a:r>
          </a:p>
          <a:p>
            <a:pPr lvl="2"/>
            <a:r>
              <a:rPr lang="en-US" dirty="0"/>
              <a:t>LCN is part of this project</a:t>
            </a:r>
          </a:p>
          <a:p>
            <a:pPr lvl="1"/>
            <a:r>
              <a:rPr lang="en-US" dirty="0"/>
              <a:t>Mainly</a:t>
            </a:r>
          </a:p>
          <a:p>
            <a:pPr lvl="2"/>
            <a:r>
              <a:rPr lang="en-US" dirty="0"/>
              <a:t>slides, graphics, specs, text</a:t>
            </a:r>
          </a:p>
          <a:p>
            <a:pPr lvl="1"/>
            <a:r>
              <a:rPr lang="en-US" dirty="0"/>
              <a:t>Some software</a:t>
            </a:r>
          </a:p>
          <a:p>
            <a:pPr lvl="2"/>
            <a:r>
              <a:rPr lang="en-US" dirty="0"/>
              <a:t>IPC tool, some scripts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DB303F-9146-4D20-90DE-837807333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online on the IPC project website</a:t>
            </a:r>
          </a:p>
        </p:txBody>
      </p:sp>
    </p:spTree>
    <p:extLst>
      <p:ext uri="{BB962C8B-B14F-4D97-AF65-F5344CB8AC3E}">
        <p14:creationId xmlns:p14="http://schemas.microsoft.com/office/powerpoint/2010/main" val="1597145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RINA Education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CNOP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>
                <a:hlinkClick r:id="rId10" action="ppaction://hlinksldjump"/>
              </a:rPr>
              <a:t>Introduction</a:t>
            </a:r>
            <a:endParaRPr lang="en-US" dirty="0"/>
          </a:p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1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2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3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4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5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6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FC7F23-35EE-4EC2-A50A-CC6BAC5697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7BB492-9B0B-4102-BB32-31813B85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</p:spTree>
    <p:extLst>
      <p:ext uri="{BB962C8B-B14F-4D97-AF65-F5344CB8AC3E}">
        <p14:creationId xmlns:p14="http://schemas.microsoft.com/office/powerpoint/2010/main" val="175672885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36C59-FC8E-4697-AAB6-51DE9560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AB1BC-279C-4F0D-804F-635EFEE64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 a Converged Network Operator (CNOP)</a:t>
            </a:r>
          </a:p>
          <a:p>
            <a:r>
              <a:rPr lang="en-US" dirty="0"/>
              <a:t>Originally defined in H2020 ARCFIRE (deliverable D2.2)</a:t>
            </a:r>
          </a:p>
        </p:txBody>
      </p:sp>
    </p:spTree>
    <p:extLst>
      <p:ext uri="{BB962C8B-B14F-4D97-AF65-F5344CB8AC3E}">
        <p14:creationId xmlns:p14="http://schemas.microsoft.com/office/powerpoint/2010/main" val="6032005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cnop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cnop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cnop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Education Schemas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cnop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cnop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common network schema fingerprints</a:t>
            </a:r>
          </a:p>
        </p:txBody>
      </p:sp>
      <p:grpSp>
        <p:nvGrpSpPr>
          <p:cNvPr id="29" name="cnop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cnop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cnop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cnop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cnop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cnop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cnop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cnop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cnop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cnop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cnop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cnop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cnop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cnop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cnop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cnop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cnop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cnop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cnop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cnop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cnop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cnop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common network schema fingerprints</a:t>
            </a:r>
          </a:p>
        </p:txBody>
      </p:sp>
      <p:grpSp>
        <p:nvGrpSpPr>
          <p:cNvPr id="56" name="cnop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cnop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cnop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cnop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cnop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cnop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cnop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cnop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cnop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cnop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cnop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cnop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cnop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cnop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cnop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cnop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cnop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cnop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Pros: increases scalability, more dense station/access point configurations</a:t>
            </a:r>
          </a:p>
          <a:p>
            <a:pPr lvl="1"/>
            <a:r>
              <a:rPr lang="en-US" dirty="0"/>
              <a:t>Cons: increases height (number of layers) in stations</a:t>
            </a:r>
          </a:p>
        </p:txBody>
      </p:sp>
      <p:grpSp>
        <p:nvGrpSpPr>
          <p:cNvPr id="12" name="cnop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cnop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cnop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cnop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common network schema fingerprints</a:t>
            </a:r>
          </a:p>
        </p:txBody>
      </p:sp>
      <p:grpSp>
        <p:nvGrpSpPr>
          <p:cNvPr id="57" name="cnop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cnop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cnop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cnop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cnop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cnop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cnop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cnop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cnop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cnop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cnop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cnop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cnop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cnop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cnop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cnop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cnop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10134</TotalTime>
  <Words>3416</Words>
  <Application>Microsoft Office PowerPoint</Application>
  <PresentationFormat>Widescreen</PresentationFormat>
  <Paragraphs>1363</Paragraphs>
  <Slides>182</Slides>
  <Notes>135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182</vt:i4>
      </vt:variant>
    </vt:vector>
  </HeadingPairs>
  <TitlesOfParts>
    <vt:vector size="189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Layouts </vt:lpstr>
      <vt:lpstr>What do you want to see?</vt:lpstr>
      <vt:lpstr>About this document</vt:lpstr>
      <vt:lpstr>About this document</vt:lpstr>
      <vt:lpstr>The 3 items of the LCN</vt:lpstr>
      <vt:lpstr>More online on the IPC project website</vt:lpstr>
      <vt:lpstr>Part I: RINA Education</vt:lpstr>
      <vt:lpstr>RINA Education Schemas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CNOP</vt:lpstr>
      <vt:lpstr>CNOP Schemas</vt:lpstr>
      <vt:lpstr>CNOP Schemas</vt:lpstr>
      <vt:lpstr>CNOP: Copper</vt:lpstr>
      <vt:lpstr>Design: Structure of copper-based access networks</vt:lpstr>
      <vt:lpstr>Design</vt:lpstr>
      <vt:lpstr>cnop-copper – common combinations 1</vt:lpstr>
      <vt:lpstr>cnop-copper – common combinations 2</vt:lpstr>
      <vt:lpstr>cnop-copper – common network schema fingerprints</vt:lpstr>
      <vt:lpstr>cnop-copper – system and layer fingerprints</vt:lpstr>
      <vt:lpstr>cnop-copper – 3D</vt:lpstr>
      <vt:lpstr>CNOP: WiFi 1</vt:lpstr>
      <vt:lpstr>Design</vt:lpstr>
      <vt:lpstr>cnop-wifi1 – common combinations 1</vt:lpstr>
      <vt:lpstr>cnop-wifi1 – common combinations 2</vt:lpstr>
      <vt:lpstr>cnop-wifi1 – common network schema fingerprints</vt:lpstr>
      <vt:lpstr>cnop-wifi1 – system and layer fingerprints</vt:lpstr>
      <vt:lpstr>cnop-wifi1 – 3D</vt:lpstr>
      <vt:lpstr>CNOP: WiFi 2</vt:lpstr>
      <vt:lpstr>Design</vt:lpstr>
      <vt:lpstr>cnop-wifi2 – common combinations 1</vt:lpstr>
      <vt:lpstr>cnop-wifi2 – common combinations 2</vt:lpstr>
      <vt:lpstr>cnop-wifi2 – common network schema fingerprints</vt:lpstr>
      <vt:lpstr>cnop-wifi2 – system and layer fingerprints</vt:lpstr>
      <vt:lpstr>cnop-wifi2 – 3D</vt:lpstr>
      <vt:lpstr>CNOP: LTE</vt:lpstr>
      <vt:lpstr>Design</vt:lpstr>
      <vt:lpstr>cnop-lte – common combinations</vt:lpstr>
      <vt:lpstr>cnop-lte – common network schema fingerprints</vt:lpstr>
      <vt:lpstr>cnop-lte – system and layer fingerprints</vt:lpstr>
      <vt:lpstr>cnop-lte – 3D</vt:lpstr>
      <vt:lpstr>CNOP: Residential</vt:lpstr>
      <vt:lpstr>Design</vt:lpstr>
      <vt:lpstr>cnop-residential – common combinations 1</vt:lpstr>
      <vt:lpstr>cnop-residential – common combinations 2</vt:lpstr>
      <vt:lpstr>cnop-residential – common network schema fingerprints</vt:lpstr>
      <vt:lpstr>cnop-residential – system and layer fingerprints</vt:lpstr>
      <vt:lpstr>cnop-residential – 3D</vt:lpstr>
      <vt:lpstr>CNOP: IXP</vt:lpstr>
      <vt:lpstr>Description</vt:lpstr>
      <vt:lpstr>Design</vt:lpstr>
      <vt:lpstr>cnop-ixp – common combinations</vt:lpstr>
      <vt:lpstr>cnop-ixp – common network schema fingerprints</vt:lpstr>
      <vt:lpstr>cnop-ixp – system and layer fingerprints</vt:lpstr>
      <vt:lpstr>cnop-ixp – 3D</vt:lpstr>
      <vt:lpstr>CNOP: Core</vt:lpstr>
      <vt:lpstr>Design</vt:lpstr>
      <vt:lpstr>cnop-core – common combinations 1</vt:lpstr>
      <vt:lpstr>cnop-core – common combinations 2</vt:lpstr>
      <vt:lpstr>cnop-core – common network schema fingerprints</vt:lpstr>
      <vt:lpstr>cnop-core – system and layer fingerprints</vt:lpstr>
      <vt:lpstr>cnop-core – 3D</vt:lpstr>
      <vt:lpstr>CNOP: DC</vt:lpstr>
      <vt:lpstr>Design</vt:lpstr>
      <vt:lpstr>cnop-dc – common combinations 1</vt:lpstr>
      <vt:lpstr>cnop-dc – common combinations 2</vt:lpstr>
      <vt:lpstr>cnop-dc – common network schema fingerprints</vt:lpstr>
      <vt:lpstr>cnop-dc – system and layer fingerprints</vt:lpstr>
      <vt:lpstr>cnop-dc – 3D</vt:lpstr>
      <vt:lpstr>CNOP: Metro</vt:lpstr>
      <vt:lpstr>Design</vt:lpstr>
      <vt:lpstr>cnop-metro – common combinations</vt:lpstr>
      <vt:lpstr>cnop-metro – common network schema fingerprints</vt:lpstr>
      <vt:lpstr>cnop-metro – system and layer fingerprints</vt:lpstr>
      <vt:lpstr>cnop-metro – 3D</vt:lpstr>
      <vt:lpstr>CNOP: PBB</vt:lpstr>
      <vt:lpstr>Design</vt:lpstr>
      <vt:lpstr>cnop-pbb – common combinations 1</vt:lpstr>
      <vt:lpstr>cnop-pbb – common combinations 2</vt:lpstr>
      <vt:lpstr>cnop-pbb – common network schema fingerprints</vt:lpstr>
      <vt:lpstr>cnop-pbb – system and layer fingerprints</vt:lpstr>
      <vt:lpstr>cnop-pbb – 3D</vt:lpstr>
      <vt:lpstr>CNOP: Together 1</vt:lpstr>
      <vt:lpstr>Design</vt:lpstr>
      <vt:lpstr>cnop-together1 – common combinations 1</vt:lpstr>
      <vt:lpstr>cnop-together1 – common combinations 2</vt:lpstr>
      <vt:lpstr>cnop-together1 – common network schema fingerprints</vt:lpstr>
      <vt:lpstr>cnop-together1 – system and layer fingerprints</vt:lpstr>
      <vt:lpstr>cnop-together1 – 3D</vt:lpstr>
      <vt:lpstr>CNOP: Together 2</vt:lpstr>
      <vt:lpstr>Design</vt:lpstr>
      <vt:lpstr>cnop-together2 – common combinations 1</vt:lpstr>
      <vt:lpstr>cnop-together2 – common combinations 2</vt:lpstr>
      <vt:lpstr>cnop-together2 – common network schema fingerprints</vt:lpstr>
      <vt:lpstr>cnop-together2 – system and layer fingerprints</vt:lpstr>
      <vt:lpstr>cnop-together2 – 3D</vt:lpstr>
      <vt:lpstr>CNOP: Together 3</vt:lpstr>
      <vt:lpstr>Design</vt:lpstr>
      <vt:lpstr>Design</vt:lpstr>
      <vt:lpstr>Design</vt:lpstr>
      <vt:lpstr>cnop-together3 – common combinations 1</vt:lpstr>
      <vt:lpstr>cnop-together3 – common combinations 2</vt:lpstr>
      <vt:lpstr>cnop-together3 – common network schema fingerprints</vt:lpstr>
      <vt:lpstr>cnop-together3 – system and layer fingerprints</vt:lpstr>
      <vt:lpstr>cnop-together3 – 3D</vt:lpstr>
      <vt:lpstr>CNOP: Together 4</vt:lpstr>
      <vt:lpstr>Design</vt:lpstr>
      <vt:lpstr>Design</vt:lpstr>
      <vt:lpstr>Design</vt:lpstr>
      <vt:lpstr>cnop-together4 – common combinations 1</vt:lpstr>
      <vt:lpstr>cnop-together4 – common combinations 2</vt:lpstr>
      <vt:lpstr>cnop-together4 – common network schema fingerprints</vt:lpstr>
      <vt:lpstr>cnop-together4 – system and layer fingerprints</vt:lpstr>
      <vt:lpstr>cnop-together4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  <vt:lpstr>LCN Layouts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4733</cp:revision>
  <cp:lastPrinted>2019-04-02T15:42:50Z</cp:lastPrinted>
  <dcterms:created xsi:type="dcterms:W3CDTF">2019-03-15T11:17:06Z</dcterms:created>
  <dcterms:modified xsi:type="dcterms:W3CDTF">2019-05-21T16:29:48Z</dcterms:modified>
</cp:coreProperties>
</file>

<file path=docProps/thumbnail.jpeg>
</file>